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67" r:id="rId3"/>
    <p:sldId id="284" r:id="rId4"/>
    <p:sldId id="286" r:id="rId5"/>
    <p:sldId id="273" r:id="rId6"/>
    <p:sldId id="272" r:id="rId7"/>
    <p:sldId id="257" r:id="rId8"/>
    <p:sldId id="270" r:id="rId9"/>
    <p:sldId id="271" r:id="rId10"/>
    <p:sldId id="285" r:id="rId11"/>
    <p:sldId id="274" r:id="rId12"/>
    <p:sldId id="287" r:id="rId13"/>
    <p:sldId id="289" r:id="rId14"/>
    <p:sldId id="290" r:id="rId15"/>
    <p:sldId id="295" r:id="rId16"/>
    <p:sldId id="291" r:id="rId17"/>
    <p:sldId id="292" r:id="rId18"/>
    <p:sldId id="293" r:id="rId19"/>
    <p:sldId id="294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6" r:id="rId30"/>
    <p:sldId id="305" r:id="rId31"/>
    <p:sldId id="311" r:id="rId32"/>
    <p:sldId id="307" r:id="rId33"/>
    <p:sldId id="308" r:id="rId34"/>
    <p:sldId id="309" r:id="rId35"/>
    <p:sldId id="318" r:id="rId36"/>
    <p:sldId id="315" r:id="rId37"/>
    <p:sldId id="317" r:id="rId38"/>
    <p:sldId id="319" r:id="rId39"/>
    <p:sldId id="324" r:id="rId40"/>
    <p:sldId id="321" r:id="rId41"/>
    <p:sldId id="325" r:id="rId42"/>
    <p:sldId id="326" r:id="rId43"/>
    <p:sldId id="328" r:id="rId44"/>
    <p:sldId id="327" r:id="rId45"/>
    <p:sldId id="334" r:id="rId46"/>
    <p:sldId id="329" r:id="rId47"/>
    <p:sldId id="330" r:id="rId48"/>
    <p:sldId id="332" r:id="rId49"/>
    <p:sldId id="333" r:id="rId50"/>
    <p:sldId id="310" r:id="rId51"/>
    <p:sldId id="312" r:id="rId52"/>
    <p:sldId id="335" r:id="rId5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6DE"/>
    <a:srgbClr val="FAB030"/>
    <a:srgbClr val="EE8E6D"/>
    <a:srgbClr val="2FA886"/>
    <a:srgbClr val="E5521F"/>
    <a:srgbClr val="238676"/>
    <a:srgbClr val="EDA528"/>
    <a:srgbClr val="FFFFFF"/>
    <a:srgbClr val="D05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247" autoAdjust="0"/>
  </p:normalViewPr>
  <p:slideViewPr>
    <p:cSldViewPr snapToGrid="0">
      <p:cViewPr varScale="1">
        <p:scale>
          <a:sx n="81" d="100"/>
          <a:sy n="81" d="100"/>
        </p:scale>
        <p:origin x="11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08C20-977C-4F45-93A0-166B0D84C3B8}" type="datetimeFigureOut">
              <a:rPr lang="es-CL" smtClean="0"/>
              <a:t>11-07-2023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9363-6D3C-40C9-AC79-D929A0CD3D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2002047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Joshua Kunst Fuentes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68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670DC6B-0092-40C3-B942-2C8226514B08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FBAEA3-7AC8-461E-89D8-C0A9EEBFD6FF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2 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What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Why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How</a:t>
            </a:r>
            <a:endParaRPr lang="pt-BR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E9D30-A6D4-4FB9-B266-ECB965268E31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3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80" y="919142"/>
            <a:ext cx="9881713" cy="1444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dirty="0">
                <a:solidFill>
                  <a:schemeClr val="tx1"/>
                </a:solidFill>
              </a:rPr>
              <a:t>¿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/Por </a:t>
            </a:r>
            <a:r>
              <a:rPr lang="en-US" sz="5400" b="0" dirty="0" err="1">
                <a:solidFill>
                  <a:schemeClr val="tx1"/>
                </a:solidFill>
              </a:rPr>
              <a:t>qué</a:t>
            </a:r>
            <a:r>
              <a:rPr lang="en-US" sz="5400" b="0" dirty="0">
                <a:solidFill>
                  <a:schemeClr val="tx1"/>
                </a:solidFill>
              </a:rPr>
              <a:t>/</a:t>
            </a:r>
            <a:r>
              <a:rPr lang="en-US" sz="5400" b="0" dirty="0" err="1">
                <a:solidFill>
                  <a:schemeClr val="tx1"/>
                </a:solidFill>
              </a:rPr>
              <a:t>Cómo</a:t>
            </a:r>
            <a:r>
              <a:rPr lang="en-US" sz="5400" b="0" dirty="0">
                <a:solidFill>
                  <a:schemeClr val="tx1"/>
                </a:solidFill>
              </a:rPr>
              <a:t>?</a:t>
            </a:r>
            <a:endParaRPr lang="en-US" sz="4400" b="0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9DC0BE-872E-66D5-E3C0-BDCB753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7" y="2541551"/>
            <a:ext cx="3572745" cy="35192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E15D5B-6ABE-4C03-0E9E-85BFA94A1FBE}"/>
              </a:ext>
            </a:extLst>
          </p:cNvPr>
          <p:cNvSpPr txBox="1"/>
          <p:nvPr/>
        </p:nvSpPr>
        <p:spPr>
          <a:xfrm>
            <a:off x="5768438" y="3280170"/>
            <a:ext cx="6097978" cy="166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E5521F"/>
                </a:solidFill>
              </a:rPr>
              <a:t>What</a:t>
            </a:r>
            <a:r>
              <a:rPr lang="es-ES" dirty="0"/>
              <a:t> ¿Qué información se está mostrando? </a:t>
            </a:r>
            <a:r>
              <a:rPr lang="es-ES" i="1" dirty="0"/>
              <a:t>Datos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FAB030"/>
                </a:solidFill>
              </a:rPr>
              <a:t>Why</a:t>
            </a:r>
            <a:r>
              <a:rPr lang="es-ES" dirty="0"/>
              <a:t> ¿Por qué queremos visualizar esto? </a:t>
            </a:r>
            <a:r>
              <a:rPr lang="es-ES" i="1" dirty="0"/>
              <a:t>Tarea</a:t>
            </a:r>
            <a:r>
              <a:rPr lang="es-ES" dirty="0"/>
              <a:t>. </a:t>
            </a:r>
          </a:p>
          <a:p>
            <a:pPr>
              <a:lnSpc>
                <a:spcPct val="200000"/>
              </a:lnSpc>
            </a:pPr>
            <a:r>
              <a:rPr lang="es-ES" b="1" dirty="0" err="1">
                <a:solidFill>
                  <a:srgbClr val="2FA886"/>
                </a:solidFill>
              </a:rPr>
              <a:t>How</a:t>
            </a:r>
            <a:r>
              <a:rPr lang="es-ES" dirty="0"/>
              <a:t> ¿Cómo se construye la visualización? </a:t>
            </a:r>
            <a:r>
              <a:rPr lang="es-ES" i="1" dirty="0"/>
              <a:t>Idioma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386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D53FD1-05CF-3FEA-7142-D378BF80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6" y="0"/>
            <a:ext cx="11598088" cy="685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4405B3E-8F9E-AB4B-1C33-36FFA9FC579F}"/>
              </a:ext>
            </a:extLst>
          </p:cNvPr>
          <p:cNvSpPr txBox="1"/>
          <p:nvPr/>
        </p:nvSpPr>
        <p:spPr>
          <a:xfrm>
            <a:off x="751210" y="545694"/>
            <a:ext cx="2882639" cy="91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Munzner’s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Framework</a:t>
            </a:r>
          </a:p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tx1"/>
                </a:solidFill>
              </a:rPr>
              <a:t>¿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/Por </a:t>
            </a:r>
            <a:r>
              <a:rPr lang="en-US" sz="1800" b="0" dirty="0" err="1">
                <a:solidFill>
                  <a:schemeClr val="tx1"/>
                </a:solidFill>
              </a:rPr>
              <a:t>qué</a:t>
            </a:r>
            <a:r>
              <a:rPr lang="en-US" sz="1800" b="0" dirty="0">
                <a:solidFill>
                  <a:schemeClr val="tx1"/>
                </a:solidFill>
              </a:rPr>
              <a:t>/</a:t>
            </a:r>
            <a:r>
              <a:rPr lang="en-US" sz="1800" b="0" dirty="0" err="1">
                <a:solidFill>
                  <a:schemeClr val="tx1"/>
                </a:solidFill>
              </a:rPr>
              <a:t>Cómo</a:t>
            </a:r>
            <a:r>
              <a:rPr lang="en-US" sz="1800" b="0" dirty="0">
                <a:solidFill>
                  <a:schemeClr val="tx1"/>
                </a:solidFill>
              </a:rPr>
              <a:t>?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3D8631-6423-0D2A-9A6A-0955D546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43" y="4257526"/>
            <a:ext cx="2055506" cy="20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6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C0FF05-40F5-81F2-3852-3E613A3D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076" y="453738"/>
            <a:ext cx="4421128" cy="56132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472044" y="2093174"/>
            <a:ext cx="5118265" cy="2891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dirty="0"/>
              <a:t> ¿Qué información se está mostrando?</a:t>
            </a:r>
          </a:p>
          <a:p>
            <a:pPr>
              <a:lnSpc>
                <a:spcPct val="200000"/>
              </a:lnSpc>
            </a:pPr>
            <a:r>
              <a:rPr lang="es-ES" sz="3200" i="1" dirty="0"/>
              <a:t>Datos</a:t>
            </a:r>
          </a:p>
        </p:txBody>
      </p:sp>
    </p:spTree>
    <p:extLst>
      <p:ext uri="{BB962C8B-B14F-4D97-AF65-F5344CB8AC3E}">
        <p14:creationId xmlns:p14="http://schemas.microsoft.com/office/powerpoint/2010/main" val="412603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endParaRPr lang="es-ES" sz="3200" i="1" dirty="0"/>
          </a:p>
        </p:txBody>
      </p:sp>
      <p:pic>
        <p:nvPicPr>
          <p:cNvPr id="2" name="Google Shape;130;p32">
            <a:extLst>
              <a:ext uri="{FF2B5EF4-FFF2-40B4-BE49-F238E27FC236}">
                <a16:creationId xmlns:a16="http://schemas.microsoft.com/office/drawing/2014/main" id="{225469BC-F528-52D0-E121-050D9CE818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8902" y="1518611"/>
            <a:ext cx="9245327" cy="4525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42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DEF541-27F8-9845-53A3-784F6F6B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1" y="3847792"/>
            <a:ext cx="8029699" cy="250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689065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Tablas</a:t>
            </a:r>
            <a:endParaRPr lang="es-ES" sz="3200" b="1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33302" y="1624610"/>
            <a:ext cx="5572496" cy="211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Una tabla es una colección de elementos (ítems, filas, observaciones, etc.), los cuales poseen atributos asociados (valores).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Operaciones que podemos realizar: filtrado, agrupación, agregación.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E262E4-BE68-3BBD-EB71-0F25E23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064" y="1677609"/>
            <a:ext cx="3750561" cy="217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6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689065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Tablas</a:t>
            </a:r>
            <a:endParaRPr lang="es-ES" sz="3200" b="1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33302" y="1624610"/>
            <a:ext cx="5572496" cy="211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Una tabla es una colección de elementos (ítems, filas, observaciones, etc.), los cuales poseen atributos asociados (valores).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Operaciones que podemos realizar: filtrado, agrupación, agregación.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DDE5F7-E7A9-4530-C20D-D576719A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11" y="1624610"/>
            <a:ext cx="5251924" cy="45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8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6890657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Tablas</a:t>
            </a:r>
            <a:endParaRPr lang="es-ES" sz="3200" b="1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A90AE2-9350-407C-E5BC-BA7D6BA7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06" y="2153743"/>
            <a:ext cx="9198491" cy="335610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3DA1B2-7167-3000-3E9E-8A3F189050C3}"/>
              </a:ext>
            </a:extLst>
          </p:cNvPr>
          <p:cNvSpPr txBox="1"/>
          <p:nvPr/>
        </p:nvSpPr>
        <p:spPr>
          <a:xfrm>
            <a:off x="7623958" y="5890160"/>
            <a:ext cx="42552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900" dirty="0"/>
              <a:t>http://jkunst.com/blog/posts/2020-05-22-30diasdegraficos-parte-2/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6D19AE-C9AA-C361-815C-3F8534DF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3" y="2488277"/>
            <a:ext cx="2638673" cy="26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1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980"/>
            <a:ext cx="8612580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Redes </a:t>
            </a:r>
            <a:r>
              <a:rPr lang="es-ES" sz="3200" dirty="0"/>
              <a:t>(y árboles)</a:t>
            </a:r>
            <a:endParaRPr lang="es-ES" sz="3200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41094" y="1933368"/>
            <a:ext cx="6395976" cy="3774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una red hay nodos y aristas.</a:t>
            </a: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Ambas entidades se pueden representar como tablas. Lo importante es que no se pierda la información de conectividad, dependencia, relación, etc., entre nodos.</a:t>
            </a: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b="1" dirty="0"/>
              <a:t>Operaciones</a:t>
            </a:r>
            <a:r>
              <a:rPr lang="es-ES" dirty="0"/>
              <a:t>: cálculo de importancia de nodos y aristas, caminos de un nodo a otro, detección de comunidades, predicción de atributos.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8C2B4A-C960-1946-B52D-F031F64F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856" y="2846428"/>
            <a:ext cx="42100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1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980"/>
            <a:ext cx="8612580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Redes </a:t>
            </a:r>
            <a:r>
              <a:rPr lang="es-ES" sz="3200" dirty="0"/>
              <a:t>(y árboles)</a:t>
            </a:r>
            <a:endParaRPr lang="es-ES" sz="32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D1C072-9191-EAE0-EE26-F3ED8A5B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8514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13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980"/>
            <a:ext cx="8612580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Redes </a:t>
            </a:r>
            <a:r>
              <a:rPr lang="es-ES" sz="3200" dirty="0"/>
              <a:t>(y árboles)</a:t>
            </a:r>
            <a:endParaRPr lang="es-ES" sz="3200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422C68-4342-EEE5-F3C5-0178759F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8514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4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80355F30-EA98-37D5-ED88-42E326EC1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r="39728"/>
          <a:stretch>
            <a:fillRect/>
          </a:stretch>
        </p:blipFill>
        <p:spPr/>
      </p:pic>
      <p:pic>
        <p:nvPicPr>
          <p:cNvPr id="15" name="Marcador de posición de imagen 14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BD9567B1-FB99-532B-6DA5-30DE1B6FB9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pic>
        <p:nvPicPr>
          <p:cNvPr id="10" name="Marcador de posición de imagen 9" descr="Un dibujo de un pizarrón&#10;&#10;Descripción generada automáticamente con confianza baja">
            <a:extLst>
              <a:ext uri="{FF2B5EF4-FFF2-40B4-BE49-F238E27FC236}">
                <a16:creationId xmlns:a16="http://schemas.microsoft.com/office/drawing/2014/main" id="{274DA18A-F05B-3F20-3854-EE6CFACB1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2" r="39362"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3000" b="1" dirty="0">
                <a:solidFill>
                  <a:schemeClr val="bg1"/>
                </a:solidFill>
              </a:rPr>
              <a:t>Visualización de Datos Aplicada</a:t>
            </a:r>
            <a:endParaRPr lang="es-CL" sz="30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Clase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2 </a:t>
            </a:r>
          </a:p>
          <a:p>
            <a:pPr>
              <a:lnSpc>
                <a:spcPts val="2300"/>
              </a:lnSpc>
            </a:pP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What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Why</a:t>
            </a:r>
            <a:r>
              <a:rPr 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How</a:t>
            </a:r>
            <a:endParaRPr lang="pt-BR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Joshua Kunst Fuentes</a:t>
            </a:r>
            <a:endParaRPr lang="es-C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61258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Campos</a:t>
            </a:r>
            <a:endParaRPr lang="es-ES" sz="3200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41094" y="1933368"/>
            <a:ext cx="6395976" cy="2948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Son datos continuos en el espacio que se discretizan en grillas. Las grillas pueden ser regulares o irregulares.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Usualmente son datos provenientes de simulaciones (ej., física), de sensores (ej., viento), de exámenes médicos (ej., escáner).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http://hint.fm/wind/ </a:t>
            </a:r>
          </a:p>
        </p:txBody>
      </p:sp>
      <p:pic>
        <p:nvPicPr>
          <p:cNvPr id="2" name="Google Shape;173;p38">
            <a:extLst>
              <a:ext uri="{FF2B5EF4-FFF2-40B4-BE49-F238E27FC236}">
                <a16:creationId xmlns:a16="http://schemas.microsoft.com/office/drawing/2014/main" id="{776CB97E-FFFF-F668-5DDE-162635E8F4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4891" y="4881547"/>
            <a:ext cx="2168838" cy="137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C515AA-EE90-9DF4-D42F-0AE08178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17" y="2334507"/>
            <a:ext cx="3559527" cy="3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95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61258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Campos</a:t>
            </a:r>
            <a:endParaRPr lang="es-ES" sz="3200" i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8C5B85-D905-77FB-2C45-CD0FE4EB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93" y="2612594"/>
            <a:ext cx="4810328" cy="276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01DE38E-E55E-9499-9AFA-6F0CC5F1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59" y="2807452"/>
            <a:ext cx="38671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43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61258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Geometría</a:t>
            </a:r>
            <a:endParaRPr lang="es-ES" sz="3200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C27FA0-6EFB-2286-FFF4-048EA3EA1997}"/>
              </a:ext>
            </a:extLst>
          </p:cNvPr>
          <p:cNvSpPr txBox="1"/>
          <p:nvPr/>
        </p:nvSpPr>
        <p:spPr>
          <a:xfrm>
            <a:off x="741093" y="1933368"/>
            <a:ext cx="6740362" cy="377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conjuntos de datos geométricos contienen información sobre la forma de elementos con posiciones espaciales explícitas, como puntos, líneas, superficies o volúmenes.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Estos conjuntos de datos son intrínsecamente </a:t>
            </a:r>
            <a:r>
              <a:rPr lang="es-ES" b="1" dirty="0"/>
              <a:t>espaciales</a:t>
            </a:r>
            <a:r>
              <a:rPr lang="es-ES" dirty="0"/>
              <a:t> y se utilizan en tareas que requieren comprensión de formas.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Áreas (Regiones): Comunas, Distritos.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Puntos: Estaciones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Path</a:t>
            </a:r>
            <a:r>
              <a:rPr lang="es-ES" dirty="0"/>
              <a:t>/</a:t>
            </a:r>
            <a:r>
              <a:rPr lang="es-ES" dirty="0" err="1"/>
              <a:t>Lineas</a:t>
            </a:r>
            <a:r>
              <a:rPr lang="es-ES" dirty="0"/>
              <a:t>: Rutas, viajes,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63E2FE-AF5E-53D7-CF71-0441B3D4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812" y="2585406"/>
            <a:ext cx="4359405" cy="26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6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61258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Tipos de </a:t>
            </a:r>
            <a:r>
              <a:rPr lang="es-ES" sz="3200" dirty="0" err="1"/>
              <a:t>Dataset</a:t>
            </a:r>
            <a:r>
              <a:rPr lang="es-ES" sz="3200" dirty="0"/>
              <a:t>: </a:t>
            </a:r>
            <a:r>
              <a:rPr lang="es-ES" sz="3200" b="1" dirty="0"/>
              <a:t>Geometría</a:t>
            </a:r>
            <a:endParaRPr lang="es-ES" sz="3200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B3D0AA-27F2-6C38-E945-29EC3176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53" y="1727863"/>
            <a:ext cx="4159634" cy="41536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AC55858-9CA7-05DE-67AD-5D086E2C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01" y="1727863"/>
            <a:ext cx="4159634" cy="41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18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Atributos</a:t>
            </a:r>
            <a:endParaRPr lang="es-ES" sz="3200" i="1" dirty="0"/>
          </a:p>
        </p:txBody>
      </p:sp>
      <p:pic>
        <p:nvPicPr>
          <p:cNvPr id="3" name="Google Shape;195;p41">
            <a:extLst>
              <a:ext uri="{FF2B5EF4-FFF2-40B4-BE49-F238E27FC236}">
                <a16:creationId xmlns:a16="http://schemas.microsoft.com/office/drawing/2014/main" id="{F84583E3-028B-C17D-BE22-AC296513D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5874"/>
          <a:stretch/>
        </p:blipFill>
        <p:spPr>
          <a:xfrm>
            <a:off x="2011115" y="1843154"/>
            <a:ext cx="7680902" cy="4272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11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07819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 atributo: </a:t>
            </a:r>
            <a:r>
              <a:rPr lang="es-ES" sz="3200" b="1" dirty="0"/>
              <a:t>Categóricos</a:t>
            </a:r>
            <a:endParaRPr lang="es-ES" sz="3200" b="1" i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65F658-BBA7-E2B7-0F55-3A5134F2F00F}"/>
              </a:ext>
            </a:extLst>
          </p:cNvPr>
          <p:cNvSpPr txBox="1"/>
          <p:nvPr/>
        </p:nvSpPr>
        <p:spPr>
          <a:xfrm>
            <a:off x="741094" y="1933368"/>
            <a:ext cx="6450120" cy="419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datos categóricos (o nominales) </a:t>
            </a:r>
            <a:r>
              <a:rPr lang="es-ES" b="1" dirty="0"/>
              <a:t>no soportan</a:t>
            </a:r>
            <a:r>
              <a:rPr lang="es-ES" dirty="0"/>
              <a:t> intrínsecamente operaciones aritméticas o una </a:t>
            </a:r>
            <a:r>
              <a:rPr lang="es-ES" b="1" dirty="0"/>
              <a:t>ordenación</a:t>
            </a:r>
            <a:r>
              <a:rPr lang="es-ES" dirty="0"/>
              <a:t> total.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Podemos notar la diferencia entre identidades, pero no mucho más.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 incluyen nombres, marcas, personas, lugares, géneros de películas, tipos de archivos.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Las categorías de una variable categórica también las llamaremos </a:t>
            </a:r>
            <a:r>
              <a:rPr lang="es-ES" b="1" dirty="0"/>
              <a:t>niveles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61E6D-72FE-A072-47A3-7622297FA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83" y="2772517"/>
            <a:ext cx="4164223" cy="16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6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807819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Tipo atributo: </a:t>
            </a:r>
            <a:r>
              <a:rPr lang="es-ES" sz="3200" b="1" dirty="0"/>
              <a:t>Ordenados</a:t>
            </a:r>
            <a:endParaRPr lang="es-ES" sz="3200" b="1" i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65F658-BBA7-E2B7-0F55-3A5134F2F00F}"/>
              </a:ext>
            </a:extLst>
          </p:cNvPr>
          <p:cNvSpPr txBox="1"/>
          <p:nvPr/>
        </p:nvSpPr>
        <p:spPr>
          <a:xfrm>
            <a:off x="741094" y="1933368"/>
            <a:ext cx="5992215" cy="3778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datos que tienen un ordenamiento implícito (total) los llamamos Datos Ordenados.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subdivide en datos </a:t>
            </a:r>
            <a:r>
              <a:rPr lang="es-ES" b="1" dirty="0"/>
              <a:t>ordinales </a:t>
            </a:r>
            <a:r>
              <a:rPr lang="es-ES" dirty="0"/>
              <a:t>y </a:t>
            </a:r>
            <a:r>
              <a:rPr lang="es-ES" b="1" dirty="0"/>
              <a:t>cuantitativos</a:t>
            </a:r>
            <a:r>
              <a:rPr lang="es-ES" dirty="0"/>
              <a:t>, (discretos/continuos) dependiendo de si las operaciones aritméticas son significativas o no.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ejemplos incluyen el tamaño de la camiseta (ordinal), rankings (ordinal), la altura (cuantitativo), el peso (cuantitativo), etc.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9DF13E-31E2-0A3A-CF99-1547841C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323" y="2139811"/>
            <a:ext cx="4267668" cy="31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980"/>
            <a:ext cx="10604691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Dirección Orden: </a:t>
            </a:r>
            <a:r>
              <a:rPr lang="es-ES" sz="3200" b="1" dirty="0"/>
              <a:t>Secuencial/Divergente</a:t>
            </a:r>
            <a:endParaRPr lang="es-ES" sz="3200" b="1" i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65F658-BBA7-E2B7-0F55-3A5134F2F00F}"/>
              </a:ext>
            </a:extLst>
          </p:cNvPr>
          <p:cNvSpPr txBox="1"/>
          <p:nvPr/>
        </p:nvSpPr>
        <p:spPr>
          <a:xfrm>
            <a:off x="741094" y="1933368"/>
            <a:ext cx="7524132" cy="419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datos </a:t>
            </a:r>
            <a:r>
              <a:rPr lang="es-ES" b="1" dirty="0"/>
              <a:t>secuenciales</a:t>
            </a:r>
            <a:r>
              <a:rPr lang="es-ES" dirty="0"/>
              <a:t> van desde un valor mínimo hasta un valor máximo. No es necesario que tenga un punto base significativo o un valor 0.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Ejemplos: altura o peso de una persona, calificaciones del curso, tramos impositivos.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cambio, los datos ordinales </a:t>
            </a:r>
            <a:r>
              <a:rPr lang="es-ES" b="1" dirty="0"/>
              <a:t>divergentes</a:t>
            </a:r>
            <a:r>
              <a:rPr lang="es-ES" dirty="0"/>
              <a:t> emergen de un centro neutral en dos (o, rara vez, más) direcciones de valores progresivamente más extremos.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Ejemplos: temperatura (por encima/debajo del punto de congelación), altitud (por encima/debajo del nivel del mar).</a:t>
            </a:r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3727DD-A62A-3ADD-0542-8F51B859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203" y="2529387"/>
            <a:ext cx="3132278" cy="30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9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980"/>
            <a:ext cx="10604691" cy="9215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Dirección Orden: </a:t>
            </a:r>
            <a:r>
              <a:rPr lang="es-ES" sz="3200" b="1" dirty="0"/>
              <a:t>Cíclico</a:t>
            </a:r>
            <a:endParaRPr lang="es-ES" sz="3200" b="1" i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65F658-BBA7-E2B7-0F55-3A5134F2F00F}"/>
              </a:ext>
            </a:extLst>
          </p:cNvPr>
          <p:cNvSpPr txBox="1"/>
          <p:nvPr/>
        </p:nvSpPr>
        <p:spPr>
          <a:xfrm>
            <a:off x="741094" y="1933368"/>
            <a:ext cx="6680984" cy="3778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datos ordinales </a:t>
            </a:r>
            <a:r>
              <a:rPr lang="es-ES" b="1" dirty="0"/>
              <a:t>cíclicos </a:t>
            </a:r>
            <a:r>
              <a:rPr lang="es-ES" dirty="0"/>
              <a:t>no necesariamente calificarían como ordenados en un sentido matemático, pero las características que se organizan de manera recurrente impactan en las opciones de visualización.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 atributo es cíclico si sus valores vuelven a un punto de inicio después de un tiempo.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Ejemplos: hora del día, día de la semana, día del año, año del siglo; pero también direcciones de la brújula. </a:t>
            </a:r>
            <a:r>
              <a:rPr lang="es-ES" dirty="0" err="1"/>
              <a:t>Lat</a:t>
            </a:r>
            <a:r>
              <a:rPr lang="es-ES" dirty="0"/>
              <a:t>/</a:t>
            </a:r>
            <a:r>
              <a:rPr lang="es-ES" dirty="0" err="1"/>
              <a:t>Lng</a:t>
            </a:r>
            <a:r>
              <a:rPr lang="es-ES" dirty="0"/>
              <a:t>.</a:t>
            </a:r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41A88F-09CE-147E-B08C-DCC88EB4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417" y="2636996"/>
            <a:ext cx="2314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6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Atributos</a:t>
            </a:r>
            <a:endParaRPr lang="es-ES" sz="3200" i="1" dirty="0"/>
          </a:p>
        </p:txBody>
      </p:sp>
      <p:pic>
        <p:nvPicPr>
          <p:cNvPr id="3" name="Google Shape;195;p41">
            <a:extLst>
              <a:ext uri="{FF2B5EF4-FFF2-40B4-BE49-F238E27FC236}">
                <a16:creationId xmlns:a16="http://schemas.microsoft.com/office/drawing/2014/main" id="{F84583E3-028B-C17D-BE22-AC296513D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5874"/>
          <a:stretch/>
        </p:blipFill>
        <p:spPr>
          <a:xfrm>
            <a:off x="2011115" y="1843154"/>
            <a:ext cx="7680902" cy="4272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78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9B74-E007-496D-ABBE-A17E2ED57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578" y="922194"/>
            <a:ext cx="5519780" cy="339239"/>
          </a:xfrm>
        </p:spPr>
        <p:txBody>
          <a:bodyPr>
            <a:normAutofit fontScale="90000"/>
          </a:bodyPr>
          <a:lstStyle/>
          <a:p>
            <a:r>
              <a:rPr lang="es-ES" b="0" dirty="0"/>
              <a:t>Programa </a:t>
            </a:r>
            <a:endParaRPr lang="es-CL" b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DC2E76-B6EF-46E8-BBA7-08C0FF52C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2578" y="2013908"/>
            <a:ext cx="9009392" cy="439551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Bienvenida. Conocernos. Historia. Definiciones. Ejemplos.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/>
              <a:t>Marco teórico: </a:t>
            </a:r>
            <a:r>
              <a:rPr lang="es-ES" sz="1800" b="1" dirty="0" err="1"/>
              <a:t>Frameworks</a:t>
            </a:r>
            <a:r>
              <a:rPr lang="es-ES" sz="1800" b="1" dirty="0"/>
              <a:t> de visualización WWH. </a:t>
            </a:r>
            <a:r>
              <a:rPr lang="es-ES" sz="1800" b="1" dirty="0" err="1"/>
              <a:t>T.Munzner</a:t>
            </a:r>
            <a:endParaRPr lang="es-ES" sz="18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 err="1"/>
              <a:t>Grammar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graphics</a:t>
            </a:r>
            <a:r>
              <a:rPr lang="es-ES" sz="1800" dirty="0"/>
              <a:t> Codificación de datos  / ggplot2, </a:t>
            </a:r>
            <a:r>
              <a:rPr lang="es-ES" sz="1800" dirty="0" err="1"/>
              <a:t>plotnine</a:t>
            </a:r>
            <a:endParaRPr lang="es-ES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Clase práctica “Visualización de Tablas”. Buenas prácticas, colores.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Visualización modelos Predictivos, Datos espaciales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Interactividad / </a:t>
            </a:r>
            <a:r>
              <a:rPr lang="es-ES" sz="1800" dirty="0" err="1"/>
              <a:t>HTMLWidgets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Desarrollo de  </a:t>
            </a:r>
            <a:r>
              <a:rPr lang="es-ES" sz="1800" dirty="0" err="1"/>
              <a:t>Dashboards</a:t>
            </a:r>
            <a:r>
              <a:rPr lang="es-ES" sz="1800" dirty="0"/>
              <a:t> / </a:t>
            </a:r>
            <a:r>
              <a:rPr lang="es-ES" sz="1800" dirty="0" err="1"/>
              <a:t>Flexdashboard</a:t>
            </a:r>
            <a:r>
              <a:rPr lang="es-ES" sz="1800" dirty="0"/>
              <a:t>, </a:t>
            </a:r>
            <a:r>
              <a:rPr lang="es-ES" sz="1800" dirty="0" err="1"/>
              <a:t>Shiny</a:t>
            </a:r>
            <a:r>
              <a:rPr lang="es-ES" sz="18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1800" dirty="0"/>
              <a:t>Aplicaciones</a:t>
            </a:r>
          </a:p>
        </p:txBody>
      </p:sp>
    </p:spTree>
    <p:extLst>
      <p:ext uri="{BB962C8B-B14F-4D97-AF65-F5344CB8AC3E}">
        <p14:creationId xmlns:p14="http://schemas.microsoft.com/office/powerpoint/2010/main" val="192811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Atributos</a:t>
            </a:r>
            <a:endParaRPr lang="es-ES" sz="3200" i="1" dirty="0"/>
          </a:p>
        </p:txBody>
      </p:sp>
      <p:pic>
        <p:nvPicPr>
          <p:cNvPr id="3" name="Google Shape;195;p41">
            <a:extLst>
              <a:ext uri="{FF2B5EF4-FFF2-40B4-BE49-F238E27FC236}">
                <a16:creationId xmlns:a16="http://schemas.microsoft.com/office/drawing/2014/main" id="{F84583E3-028B-C17D-BE22-AC296513D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5874"/>
          <a:stretch/>
        </p:blipFill>
        <p:spPr>
          <a:xfrm>
            <a:off x="2011115" y="1843154"/>
            <a:ext cx="7680902" cy="42726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8758375-E39F-7823-7547-83B493B806BF}"/>
              </a:ext>
            </a:extLst>
          </p:cNvPr>
          <p:cNvSpPr txBox="1"/>
          <p:nvPr/>
        </p:nvSpPr>
        <p:spPr>
          <a:xfrm>
            <a:off x="566057" y="2304018"/>
            <a:ext cx="21286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No hay operaciones aritméticas.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Marcas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097F15-75C7-195D-87B0-C21E4A0AAEAA}"/>
              </a:ext>
            </a:extLst>
          </p:cNvPr>
          <p:cNvSpPr txBox="1"/>
          <p:nvPr/>
        </p:nvSpPr>
        <p:spPr>
          <a:xfrm>
            <a:off x="5745677" y="1057747"/>
            <a:ext cx="21286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No hay operaciones aritméticas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Tallas poleras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7D50F5A-F835-F894-3EA1-D16D2F61D331}"/>
              </a:ext>
            </a:extLst>
          </p:cNvPr>
          <p:cNvSpPr txBox="1"/>
          <p:nvPr/>
        </p:nvSpPr>
        <p:spPr>
          <a:xfrm>
            <a:off x="9116559" y="2828835"/>
            <a:ext cx="2509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Se puede operar, cambiar escala.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Temperatura, Altura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A27C7E7-49F7-452E-695D-D7C03F412C8C}"/>
              </a:ext>
            </a:extLst>
          </p:cNvPr>
          <p:cNvSpPr txBox="1"/>
          <p:nvPr/>
        </p:nvSpPr>
        <p:spPr>
          <a:xfrm>
            <a:off x="8029967" y="5000040"/>
            <a:ext cx="25093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Posee punto de origen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Días/Meses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D4757F-4AA3-9EF7-2200-0D715BE72FC1}"/>
              </a:ext>
            </a:extLst>
          </p:cNvPr>
          <p:cNvSpPr txBox="1"/>
          <p:nvPr/>
        </p:nvSpPr>
        <p:spPr>
          <a:xfrm>
            <a:off x="5096915" y="4076710"/>
            <a:ext cx="42489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Existe punto origen, y hay dos direcciones.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Temperatura/Altura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5ED456-2E7E-D48E-FAB1-4980C82D8AA1}"/>
              </a:ext>
            </a:extLst>
          </p:cNvPr>
          <p:cNvSpPr txBox="1"/>
          <p:nvPr/>
        </p:nvSpPr>
        <p:spPr>
          <a:xfrm>
            <a:off x="181155" y="4715999"/>
            <a:ext cx="2509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EE8E6D"/>
                </a:solidFill>
              </a:rPr>
              <a:t>Existe punto origen y solo crece.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EE8E6D"/>
                </a:solidFill>
              </a:rPr>
              <a:t>Edad/Altura</a:t>
            </a:r>
          </a:p>
        </p:txBody>
      </p:sp>
    </p:spTree>
    <p:extLst>
      <p:ext uri="{BB962C8B-B14F-4D97-AF65-F5344CB8AC3E}">
        <p14:creationId xmlns:p14="http://schemas.microsoft.com/office/powerpoint/2010/main" val="199671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10108870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E5521F"/>
                </a:solidFill>
              </a:rPr>
              <a:t>What</a:t>
            </a:r>
            <a:r>
              <a:rPr lang="es-ES" sz="3200" b="1" dirty="0">
                <a:solidFill>
                  <a:srgbClr val="E5521F"/>
                </a:solidFill>
              </a:rPr>
              <a:t>: </a:t>
            </a:r>
            <a:r>
              <a:rPr lang="es-ES" sz="3200" dirty="0"/>
              <a:t>Atributos: Otra forma de clasificar atributos</a:t>
            </a:r>
            <a:endParaRPr lang="es-ES" sz="3200" i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EBEB299-01B7-2AD9-7002-510934EC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51" y="1563143"/>
            <a:ext cx="6039097" cy="44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32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472045" y="2093174"/>
            <a:ext cx="5133108" cy="2891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FAB030"/>
                </a:solidFill>
              </a:rPr>
              <a:t>Why</a:t>
            </a:r>
            <a:r>
              <a:rPr lang="es-ES" sz="3200" dirty="0"/>
              <a:t> ¿Por qué queremos visualizar esto?</a:t>
            </a:r>
          </a:p>
          <a:p>
            <a:pPr>
              <a:lnSpc>
                <a:spcPct val="200000"/>
              </a:lnSpc>
            </a:pPr>
            <a:r>
              <a:rPr lang="es-ES" sz="3200" i="1" dirty="0"/>
              <a:t>Tarea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F1025D-5C97-1799-0F51-5776A913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10" y="894963"/>
            <a:ext cx="5896446" cy="50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7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F1025D-5C97-1799-0F51-5776A913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10" y="894963"/>
            <a:ext cx="5896446" cy="50680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B3B5003-63C6-0F13-FA3D-8A08468BFBEB}"/>
              </a:ext>
            </a:extLst>
          </p:cNvPr>
          <p:cNvSpPr txBox="1"/>
          <p:nvPr/>
        </p:nvSpPr>
        <p:spPr>
          <a:xfrm>
            <a:off x="776719" y="1955006"/>
            <a:ext cx="4163415" cy="1516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 err="1">
                <a:solidFill>
                  <a:srgbClr val="FAB030"/>
                </a:solidFill>
              </a:rPr>
              <a:t>Why</a:t>
            </a:r>
            <a:endParaRPr lang="es-ES" sz="1800" b="1" dirty="0">
              <a:solidFill>
                <a:srgbClr val="FAB03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Clasificación de las tareas:</a:t>
            </a:r>
            <a:endParaRPr lang="es-ES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Acción + Objetivo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2569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F1025D-5C97-1799-0F51-5776A913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10" y="894963"/>
            <a:ext cx="5896446" cy="506807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B3B5003-63C6-0F13-FA3D-8A08468BFBEB}"/>
              </a:ext>
            </a:extLst>
          </p:cNvPr>
          <p:cNvSpPr txBox="1"/>
          <p:nvPr/>
        </p:nvSpPr>
        <p:spPr>
          <a:xfrm>
            <a:off x="776719" y="1955006"/>
            <a:ext cx="4840310" cy="4425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Clasificación de las tareas:</a:t>
            </a:r>
            <a:endParaRPr lang="es-ES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Acción + Objetivo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b="1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Descubrir distribución.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Comparación de tendencias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Localizar datos anómalos.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Buscar la topología.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8025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A439780-462D-6448-ACCD-9237EEF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68" y="1996325"/>
            <a:ext cx="5516832" cy="34181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Analizar</a:t>
            </a:r>
            <a:endParaRPr lang="es-ES" sz="3200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548D1B-F473-8C0F-2CA3-C8518BD36A20}"/>
              </a:ext>
            </a:extLst>
          </p:cNvPr>
          <p:cNvSpPr txBox="1"/>
          <p:nvPr/>
        </p:nvSpPr>
        <p:spPr>
          <a:xfrm>
            <a:off x="741092" y="1933368"/>
            <a:ext cx="5934075" cy="4108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El </a:t>
            </a:r>
            <a:r>
              <a:rPr lang="es-ES" sz="1600" dirty="0" err="1"/>
              <a:t>framework</a:t>
            </a:r>
            <a:r>
              <a:rPr lang="es-ES" sz="1600" dirty="0"/>
              <a:t> distingue dos principales acciones para analizar data usando herramientas de visualización: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/>
              <a:t>Consumir</a:t>
            </a:r>
            <a:r>
              <a:rPr lang="es-ES" sz="1600" dirty="0"/>
              <a:t> información que ya ha sido generada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Descubrir vs presentar/ Explorar vs explicar.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Disfrutar en caso de que solo se quiera mirar.</a:t>
            </a:r>
            <a:endParaRPr lang="es-ES" sz="1600" b="1" dirty="0"/>
          </a:p>
          <a:p>
            <a:pPr>
              <a:lnSpc>
                <a:spcPct val="150000"/>
              </a:lnSpc>
            </a:pPr>
            <a:r>
              <a:rPr lang="es-ES" sz="1600" b="1" dirty="0"/>
              <a:t>Producir </a:t>
            </a:r>
            <a:r>
              <a:rPr lang="es-ES" sz="1600" dirty="0"/>
              <a:t>nueva información para una nueva instancia  de visualización más adelante (consumo).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Anotar. Agregar </a:t>
            </a:r>
            <a:r>
              <a:rPr lang="es-ES" sz="1600" dirty="0" err="1"/>
              <a:t>info</a:t>
            </a:r>
            <a:r>
              <a:rPr lang="es-ES" sz="1600" dirty="0"/>
              <a:t> a visualizaciones preexistentes.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Registrar.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Derivar. Producir nuevos elementos basados en data existente.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2599881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5118265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Analizar</a:t>
            </a:r>
            <a:endParaRPr lang="es-ES" sz="3200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548D1B-F473-8C0F-2CA3-C8518BD36A20}"/>
              </a:ext>
            </a:extLst>
          </p:cNvPr>
          <p:cNvSpPr txBox="1"/>
          <p:nvPr/>
        </p:nvSpPr>
        <p:spPr>
          <a:xfrm>
            <a:off x="741092" y="1933368"/>
            <a:ext cx="5934075" cy="4108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El </a:t>
            </a:r>
            <a:r>
              <a:rPr lang="es-ES" sz="1600" dirty="0" err="1"/>
              <a:t>framework</a:t>
            </a:r>
            <a:r>
              <a:rPr lang="es-ES" sz="1600" dirty="0"/>
              <a:t> distingue dos principales acciones para analizar data usando herramientas de visualización: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/>
              <a:t>Consumir</a:t>
            </a:r>
            <a:r>
              <a:rPr lang="es-ES" sz="1600" dirty="0"/>
              <a:t> información que ya ha sido generada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Descubrir vs presentar/ Explorar vs explicar.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Disfrutar en caso de que solo se quiera mirar.</a:t>
            </a:r>
            <a:endParaRPr lang="es-ES" sz="1600" b="1" dirty="0"/>
          </a:p>
          <a:p>
            <a:pPr>
              <a:lnSpc>
                <a:spcPct val="150000"/>
              </a:lnSpc>
            </a:pPr>
            <a:r>
              <a:rPr lang="es-ES" sz="1600" b="1" dirty="0"/>
              <a:t>Producir </a:t>
            </a:r>
            <a:r>
              <a:rPr lang="es-ES" sz="1600" dirty="0"/>
              <a:t>nueva información para una nueva instancia  de visualización más adelante (consumo).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Anotar. Agregar </a:t>
            </a:r>
            <a:r>
              <a:rPr lang="es-ES" sz="1600" dirty="0" err="1"/>
              <a:t>info</a:t>
            </a:r>
            <a:r>
              <a:rPr lang="es-ES" sz="1600" dirty="0"/>
              <a:t> a visualizaciones preexistentes.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Registrar.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Derivar. Producir nuevos elementos basados en data existente.</a:t>
            </a:r>
            <a:endParaRPr lang="es-ES" sz="1600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439780-462D-6448-ACCD-9237EEF9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68" y="1996325"/>
            <a:ext cx="5516832" cy="341813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C97704D-309F-50AB-F065-4C3B48DC1434}"/>
              </a:ext>
            </a:extLst>
          </p:cNvPr>
          <p:cNvSpPr/>
          <p:nvPr/>
        </p:nvSpPr>
        <p:spPr>
          <a:xfrm>
            <a:off x="10070275" y="4191990"/>
            <a:ext cx="2030681" cy="1222468"/>
          </a:xfrm>
          <a:prstGeom prst="rect">
            <a:avLst/>
          </a:prstGeom>
          <a:noFill/>
          <a:ln w="50800">
            <a:solidFill>
              <a:srgbClr val="FAB0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0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115"/>
            <a:ext cx="11061302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Analizar ➔ Producir ➔ </a:t>
            </a:r>
            <a:r>
              <a:rPr lang="es-ES" sz="3200" b="1" dirty="0"/>
              <a:t>Derivar</a:t>
            </a:r>
            <a:endParaRPr lang="es-ES" sz="3200" b="1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0E9818-693A-41E1-09BA-70B25C0A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13" y="1926121"/>
            <a:ext cx="7882078" cy="26579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F9F68EE-8CAB-010C-6FF6-D4AA56D72C9C}"/>
              </a:ext>
            </a:extLst>
          </p:cNvPr>
          <p:cNvSpPr txBox="1"/>
          <p:nvPr/>
        </p:nvSpPr>
        <p:spPr>
          <a:xfrm>
            <a:off x="2322913" y="4990771"/>
            <a:ext cx="5716906" cy="1153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Atributos derivados pueden ser directamente visualizados. En este caso es la cantidad de “balance comercial” 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1492643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548D1B-F473-8C0F-2CA3-C8518BD36A20}"/>
              </a:ext>
            </a:extLst>
          </p:cNvPr>
          <p:cNvSpPr txBox="1"/>
          <p:nvPr/>
        </p:nvSpPr>
        <p:spPr>
          <a:xfrm>
            <a:off x="1012272" y="2192276"/>
            <a:ext cx="4908082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Seleccionado la acción a realizar (target) el objetivo es consultar  bajo tres alcances, que dependerá de cuantos datos importan.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Uno/Identificar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Algunos/Comparar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Todos/Resumir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DB292A-58DE-6A6A-69A5-8370216F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83" y="2791326"/>
            <a:ext cx="5182461" cy="17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72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ECDF01-5509-04EF-953E-F93FE2CB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0" y="1774927"/>
            <a:ext cx="4400550" cy="44861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E19CE6-47AD-696A-A351-393FF0941F31}"/>
              </a:ext>
            </a:extLst>
          </p:cNvPr>
          <p:cNvSpPr txBox="1"/>
          <p:nvPr/>
        </p:nvSpPr>
        <p:spPr>
          <a:xfrm>
            <a:off x="636198" y="2741671"/>
            <a:ext cx="2978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20794D"/>
                </a:solidFill>
                <a:effectLst/>
                <a:latin typeface="Fira Mono" panose="020B0509050000020004" pitchFamily="49" charset="0"/>
              </a:rPr>
              <a:t>Ingresos propios por comunas del gran Santiago para el año 2018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365958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99CF-40D5-4E3F-87F5-7B7E6780D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5338" y="1441938"/>
            <a:ext cx="7061323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s-E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Munzner</a:t>
            </a: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Framework: Estructura de Análisis</a:t>
            </a:r>
            <a:endParaRPr lang="en-US" sz="4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24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ECDF01-5509-04EF-953E-F93FE2CB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0" y="1774927"/>
            <a:ext cx="4400550" cy="44861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E19CE6-47AD-696A-A351-393FF0941F31}"/>
              </a:ext>
            </a:extLst>
          </p:cNvPr>
          <p:cNvSpPr txBox="1"/>
          <p:nvPr/>
        </p:nvSpPr>
        <p:spPr>
          <a:xfrm>
            <a:off x="636198" y="2741671"/>
            <a:ext cx="2978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20794D"/>
                </a:solidFill>
                <a:effectLst/>
                <a:latin typeface="Fira Mono" panose="020B0509050000020004" pitchFamily="49" charset="0"/>
              </a:rPr>
              <a:t>Ingresos propios por comunas del gran Santiago para el año 2018</a:t>
            </a:r>
            <a:endParaRPr lang="es-CL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3B61BD-8AFF-22BF-2972-826ADEC8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788" y="2842160"/>
            <a:ext cx="1695450" cy="127635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4139239-579C-2912-4F66-DB8F5F6F1F29}"/>
              </a:ext>
            </a:extLst>
          </p:cNvPr>
          <p:cNvSpPr/>
          <p:nvPr/>
        </p:nvSpPr>
        <p:spPr>
          <a:xfrm>
            <a:off x="6530196" y="3199504"/>
            <a:ext cx="802257" cy="707367"/>
          </a:xfrm>
          <a:prstGeom prst="ellipse">
            <a:avLst/>
          </a:prstGeom>
          <a:noFill/>
          <a:ln w="47625">
            <a:solidFill>
              <a:srgbClr val="0176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4180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ECDF01-5509-04EF-953E-F93FE2CB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0" y="1774927"/>
            <a:ext cx="4400550" cy="44861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E19CE6-47AD-696A-A351-393FF0941F31}"/>
              </a:ext>
            </a:extLst>
          </p:cNvPr>
          <p:cNvSpPr txBox="1"/>
          <p:nvPr/>
        </p:nvSpPr>
        <p:spPr>
          <a:xfrm>
            <a:off x="636198" y="2741671"/>
            <a:ext cx="2978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20794D"/>
                </a:solidFill>
                <a:effectLst/>
                <a:latin typeface="Fira Mono" panose="020B0509050000020004" pitchFamily="49" charset="0"/>
              </a:rPr>
              <a:t>Ingresos propios por comunas del gran Santiago para el año 2018</a:t>
            </a:r>
            <a:endParaRPr lang="es-CL" sz="14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139239-579C-2912-4F66-DB8F5F6F1F29}"/>
              </a:ext>
            </a:extLst>
          </p:cNvPr>
          <p:cNvSpPr/>
          <p:nvPr/>
        </p:nvSpPr>
        <p:spPr>
          <a:xfrm>
            <a:off x="6530196" y="3199504"/>
            <a:ext cx="802257" cy="707367"/>
          </a:xfrm>
          <a:prstGeom prst="ellipse">
            <a:avLst/>
          </a:prstGeom>
          <a:noFill/>
          <a:ln w="47625">
            <a:solidFill>
              <a:srgbClr val="0176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E92E71A9-901D-3180-E751-B840F3044635}"/>
              </a:ext>
            </a:extLst>
          </p:cNvPr>
          <p:cNvSpPr/>
          <p:nvPr/>
        </p:nvSpPr>
        <p:spPr>
          <a:xfrm>
            <a:off x="5423139" y="2905310"/>
            <a:ext cx="802257" cy="707367"/>
          </a:xfrm>
          <a:prstGeom prst="ellipse">
            <a:avLst/>
          </a:prstGeom>
          <a:noFill/>
          <a:ln w="47625">
            <a:solidFill>
              <a:srgbClr val="0176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7F53A2-B77F-BEA2-C0F7-ABE33259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14" y="2442110"/>
            <a:ext cx="20574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7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DECDF01-5509-04EF-953E-F93FE2CB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0" y="1774927"/>
            <a:ext cx="4400550" cy="44861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E19CE6-47AD-696A-A351-393FF0941F31}"/>
              </a:ext>
            </a:extLst>
          </p:cNvPr>
          <p:cNvSpPr txBox="1"/>
          <p:nvPr/>
        </p:nvSpPr>
        <p:spPr>
          <a:xfrm>
            <a:off x="636198" y="2741671"/>
            <a:ext cx="2978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20794D"/>
                </a:solidFill>
                <a:effectLst/>
                <a:latin typeface="Fira Mono" panose="020B0509050000020004" pitchFamily="49" charset="0"/>
              </a:rPr>
              <a:t>Ingresos propios por comunas del gran Santiago para el año 2018</a:t>
            </a:r>
            <a:endParaRPr lang="es-CL" sz="14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139239-579C-2912-4F66-DB8F5F6F1F29}"/>
              </a:ext>
            </a:extLst>
          </p:cNvPr>
          <p:cNvSpPr/>
          <p:nvPr/>
        </p:nvSpPr>
        <p:spPr>
          <a:xfrm>
            <a:off x="4192437" y="1774927"/>
            <a:ext cx="3381555" cy="3564824"/>
          </a:xfrm>
          <a:prstGeom prst="ellipse">
            <a:avLst/>
          </a:prstGeom>
          <a:noFill/>
          <a:ln w="47625">
            <a:solidFill>
              <a:srgbClr val="0176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AB425C-0F34-C592-0EC5-657AE5D76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30" y="2681287"/>
            <a:ext cx="21431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Acciones: Consultar (</a:t>
            </a:r>
            <a:r>
              <a:rPr lang="es-ES" sz="3200" dirty="0" err="1"/>
              <a:t>query</a:t>
            </a:r>
            <a:r>
              <a:rPr lang="es-ES" sz="3200" dirty="0"/>
              <a:t>)</a:t>
            </a:r>
            <a:endParaRPr lang="es-ES" sz="3200" i="1" dirty="0"/>
          </a:p>
        </p:txBody>
      </p:sp>
      <p:pic>
        <p:nvPicPr>
          <p:cNvPr id="3" name="Google Shape;195;p39">
            <a:extLst>
              <a:ext uri="{FF2B5EF4-FFF2-40B4-BE49-F238E27FC236}">
                <a16:creationId xmlns:a16="http://schemas.microsoft.com/office/drawing/2014/main" id="{A64585E7-8657-8386-B712-E361D2BC01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5469" y="1748173"/>
            <a:ext cx="6852394" cy="40845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B56C06-48A5-A91F-C75D-11557523D2FE}"/>
              </a:ext>
            </a:extLst>
          </p:cNvPr>
          <p:cNvSpPr txBox="1"/>
          <p:nvPr/>
        </p:nvSpPr>
        <p:spPr>
          <a:xfrm>
            <a:off x="8756074" y="5832705"/>
            <a:ext cx="3154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https://finviz.com/map.ashx?st=w52</a:t>
            </a:r>
          </a:p>
        </p:txBody>
      </p:sp>
    </p:spTree>
    <p:extLst>
      <p:ext uri="{BB962C8B-B14F-4D97-AF65-F5344CB8AC3E}">
        <p14:creationId xmlns:p14="http://schemas.microsoft.com/office/powerpoint/2010/main" val="1514376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1" y="596884"/>
            <a:ext cx="7924562" cy="92172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</a:t>
            </a:r>
            <a:endParaRPr lang="es-ES" sz="3200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548D1B-F473-8C0F-2CA3-C8518BD36A20}"/>
              </a:ext>
            </a:extLst>
          </p:cNvPr>
          <p:cNvSpPr txBox="1"/>
          <p:nvPr/>
        </p:nvSpPr>
        <p:spPr>
          <a:xfrm>
            <a:off x="918814" y="1696725"/>
            <a:ext cx="5606980" cy="419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refiere a objetivos abstractos del por qué visualizar: encontrar patrones, </a:t>
            </a:r>
            <a:r>
              <a:rPr lang="es-ES" dirty="0" err="1"/>
              <a:t>outliers</a:t>
            </a:r>
            <a:r>
              <a:rPr lang="es-ES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Algunas preguntas sobre los datos son preguntas que podemos hacer: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Sobre un atributo: Conocer la distribución, o valores extremos.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Mas de un atributo: Comparar, correlacionar.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 o más atributos.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el caso de redes nos importa la topología, una característica de la red.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A3E841-C582-4C10-7E73-ACC6D6E77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898" y="788483"/>
            <a:ext cx="3725929" cy="52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48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039189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Todo los datos</a:t>
            </a:r>
            <a:endParaRPr lang="es-ES" sz="3200" i="1" dirty="0"/>
          </a:p>
        </p:txBody>
      </p:sp>
      <p:pic>
        <p:nvPicPr>
          <p:cNvPr id="2" name="Google Shape;224;p43">
            <a:extLst>
              <a:ext uri="{FF2B5EF4-FFF2-40B4-BE49-F238E27FC236}">
                <a16:creationId xmlns:a16="http://schemas.microsoft.com/office/drawing/2014/main" id="{A21193D1-F05D-8C2F-40AE-41A3C3ED29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7274" y="1863368"/>
            <a:ext cx="6102762" cy="40685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71FE65-9A8F-2B3E-FFC7-A0300333F12B}"/>
              </a:ext>
            </a:extLst>
          </p:cNvPr>
          <p:cNvSpPr txBox="1"/>
          <p:nvPr/>
        </p:nvSpPr>
        <p:spPr>
          <a:xfrm>
            <a:off x="733300" y="6077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https://cardcaptorsakura.visualcinnamon.com/</a:t>
            </a:r>
          </a:p>
        </p:txBody>
      </p:sp>
    </p:spTree>
    <p:extLst>
      <p:ext uri="{BB962C8B-B14F-4D97-AF65-F5344CB8AC3E}">
        <p14:creationId xmlns:p14="http://schemas.microsoft.com/office/powerpoint/2010/main" val="4109391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0391899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Atributos ➔ Uno ➔ Distribución</a:t>
            </a:r>
            <a:endParaRPr lang="es-ES" sz="3200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DEAF63-89FE-3E57-A712-A7492483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8611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14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1352308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Atributos ➔ Más de uno ➔</a:t>
            </a:r>
            <a:r>
              <a:rPr lang="es-ES" sz="3200" dirty="0" err="1"/>
              <a:t>Similaridad</a:t>
            </a:r>
            <a:endParaRPr lang="es-ES" sz="32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BAA01A-2232-87B5-A419-70BA7C5A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938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77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1352308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Atributos ➔ Más de uno ➔Correlación</a:t>
            </a:r>
            <a:endParaRPr lang="es-ES" sz="3200" i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A1CED0-7190-A5D2-77C4-12AAAAE7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19380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30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733300" y="596114"/>
            <a:ext cx="11352308" cy="9232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Why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FAB03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:</a:t>
            </a:r>
            <a:r>
              <a:rPr lang="es-ES" sz="3200" b="1" dirty="0">
                <a:solidFill>
                  <a:srgbClr val="E5521F"/>
                </a:solidFill>
              </a:rPr>
              <a:t> </a:t>
            </a:r>
            <a:r>
              <a:rPr lang="es-ES" sz="3200" dirty="0"/>
              <a:t>Objetivos ➔ Data RED ➔ Tipología</a:t>
            </a:r>
            <a:endParaRPr lang="es-ES" sz="3200" i="1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8B5011C-41BF-A35E-21DD-F88A5557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36" y="1519380"/>
            <a:ext cx="6788727" cy="469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46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9DC1C8-B53F-37E4-D061-09DEFBE57C61}"/>
              </a:ext>
            </a:extLst>
          </p:cNvPr>
          <p:cNvSpPr txBox="1"/>
          <p:nvPr/>
        </p:nvSpPr>
        <p:spPr>
          <a:xfrm>
            <a:off x="760062" y="1113919"/>
            <a:ext cx="7440001" cy="5053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Dominio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Domain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Situation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). Contexto específico de un campo del conocimiento.</a:t>
            </a:r>
          </a:p>
          <a:p>
            <a:pPr marL="1200150" marR="0" lvl="2" indent="-2857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Abstracción</a:t>
            </a: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Idioma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 Técnica</a:t>
            </a: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Algoritmo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CL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233767-F101-A1A9-7977-D5DBFED75D6E}"/>
              </a:ext>
            </a:extLst>
          </p:cNvPr>
          <p:cNvSpPr txBox="1"/>
          <p:nvPr/>
        </p:nvSpPr>
        <p:spPr>
          <a:xfrm>
            <a:off x="2481984" y="563899"/>
            <a:ext cx="7920840" cy="35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Munzner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Framework: Estructura de Análisis: 4 niveles, 3 preguntas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B9766-73E8-1E84-CBE7-E71121A8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36" y="1845631"/>
            <a:ext cx="4124711" cy="40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9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609E002C-62C4-1857-B2FA-AEA03CDE6C43}"/>
              </a:ext>
            </a:extLst>
          </p:cNvPr>
          <p:cNvSpPr txBox="1"/>
          <p:nvPr/>
        </p:nvSpPr>
        <p:spPr>
          <a:xfrm>
            <a:off x="472044" y="2093174"/>
            <a:ext cx="5358739" cy="2891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 b="1" dirty="0" err="1">
                <a:solidFill>
                  <a:srgbClr val="2FA886"/>
                </a:solidFill>
              </a:rPr>
              <a:t>How</a:t>
            </a:r>
            <a:r>
              <a:rPr lang="es-ES" sz="3200" dirty="0"/>
              <a:t> ¿Cómo se construye la visualización? </a:t>
            </a:r>
          </a:p>
          <a:p>
            <a:pPr>
              <a:lnSpc>
                <a:spcPct val="200000"/>
              </a:lnSpc>
            </a:pPr>
            <a:r>
              <a:rPr lang="es-ES" sz="3200" i="1" dirty="0"/>
              <a:t>Idioma</a:t>
            </a:r>
            <a:r>
              <a:rPr lang="es-ES" sz="3200" dirty="0"/>
              <a:t>.</a:t>
            </a:r>
            <a:endParaRPr lang="es-CL" sz="3200" dirty="0"/>
          </a:p>
        </p:txBody>
      </p:sp>
      <p:pic>
        <p:nvPicPr>
          <p:cNvPr id="2" name="Google Shape;259;p48">
            <a:extLst>
              <a:ext uri="{FF2B5EF4-FFF2-40B4-BE49-F238E27FC236}">
                <a16:creationId xmlns:a16="http://schemas.microsoft.com/office/drawing/2014/main" id="{E5C58DED-3B8B-0617-9B2F-67ECA49344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9" b="29"/>
          <a:stretch/>
        </p:blipFill>
        <p:spPr>
          <a:xfrm>
            <a:off x="6000008" y="796760"/>
            <a:ext cx="5719948" cy="5264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352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9;p48">
            <a:extLst>
              <a:ext uri="{FF2B5EF4-FFF2-40B4-BE49-F238E27FC236}">
                <a16:creationId xmlns:a16="http://schemas.microsoft.com/office/drawing/2014/main" id="{E5C58DED-3B8B-0617-9B2F-67ECA49344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9" b="29"/>
          <a:stretch/>
        </p:blipFill>
        <p:spPr>
          <a:xfrm>
            <a:off x="6000008" y="796760"/>
            <a:ext cx="5719948" cy="52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64E9F5-897E-5201-16EF-0AAFBA52E985}"/>
              </a:ext>
            </a:extLst>
          </p:cNvPr>
          <p:cNvSpPr txBox="1"/>
          <p:nvPr/>
        </p:nvSpPr>
        <p:spPr>
          <a:xfrm>
            <a:off x="384834" y="1637404"/>
            <a:ext cx="5517202" cy="445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How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 partir de ahora el curso se enfocará en el diseño e implementación de visualizaciones en base a lo siguiente: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La </a:t>
            </a:r>
            <a:r>
              <a:rPr lang="es-ES" b="1" dirty="0"/>
              <a:t>codificación visual</a:t>
            </a:r>
            <a:r>
              <a:rPr lang="es-ES" dirty="0"/>
              <a:t> que utilizaremos, a través de </a:t>
            </a:r>
            <a:r>
              <a:rPr lang="es-ES" b="1" dirty="0"/>
              <a:t>marcas</a:t>
            </a:r>
            <a:r>
              <a:rPr lang="es-ES" dirty="0"/>
              <a:t> y </a:t>
            </a:r>
            <a:r>
              <a:rPr lang="es-ES" b="1" dirty="0"/>
              <a:t>canales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Si utilizaremos </a:t>
            </a:r>
            <a:r>
              <a:rPr lang="es-ES" b="1" dirty="0"/>
              <a:t>interactividad</a:t>
            </a:r>
            <a:r>
              <a:rPr lang="es-ES" dirty="0"/>
              <a:t>, ¿usaremos animación/selección interactiva/navegación?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¿Desagregaremos los datos en </a:t>
            </a:r>
            <a:r>
              <a:rPr lang="es-ES" b="1" dirty="0"/>
              <a:t>facetas</a:t>
            </a:r>
            <a:r>
              <a:rPr lang="es-ES" dirty="0"/>
              <a:t> de alguna manera en la imagen?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dirty="0"/>
              <a:t>¿Los </a:t>
            </a:r>
            <a:r>
              <a:rPr lang="es-ES" b="1" dirty="0"/>
              <a:t>reduciremos</a:t>
            </a:r>
            <a:r>
              <a:rPr lang="es-ES" dirty="0"/>
              <a:t> para poder mostrar más con menos?</a:t>
            </a:r>
          </a:p>
        </p:txBody>
      </p:sp>
    </p:spTree>
    <p:extLst>
      <p:ext uri="{BB962C8B-B14F-4D97-AF65-F5344CB8AC3E}">
        <p14:creationId xmlns:p14="http://schemas.microsoft.com/office/powerpoint/2010/main" val="178829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9;p48">
            <a:extLst>
              <a:ext uri="{FF2B5EF4-FFF2-40B4-BE49-F238E27FC236}">
                <a16:creationId xmlns:a16="http://schemas.microsoft.com/office/drawing/2014/main" id="{E5C58DED-3B8B-0617-9B2F-67ECA49344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9" b="29"/>
          <a:stretch/>
        </p:blipFill>
        <p:spPr>
          <a:xfrm>
            <a:off x="6000008" y="796760"/>
            <a:ext cx="5719948" cy="52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64E9F5-897E-5201-16EF-0AAFBA52E985}"/>
              </a:ext>
            </a:extLst>
          </p:cNvPr>
          <p:cNvSpPr txBox="1"/>
          <p:nvPr/>
        </p:nvSpPr>
        <p:spPr>
          <a:xfrm>
            <a:off x="384834" y="1637404"/>
            <a:ext cx="551720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How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2FA88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Sobre adelanto de: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Codificaciones.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Derivaciones.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 err="1"/>
              <a:t>Facets</a:t>
            </a:r>
            <a:r>
              <a:rPr lang="es-ES" dirty="0"/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Cambios, ordenamientos.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Resumir/reduce.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Mapas.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Colores.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Formas.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Revisar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https://jkunst.com/slides/202107-visualizacion-desde-el-analsis-de-datos/ </a:t>
            </a:r>
          </a:p>
        </p:txBody>
      </p:sp>
    </p:spTree>
    <p:extLst>
      <p:ext uri="{BB962C8B-B14F-4D97-AF65-F5344CB8AC3E}">
        <p14:creationId xmlns:p14="http://schemas.microsoft.com/office/powerpoint/2010/main" val="158305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9DC1C8-B53F-37E4-D061-09DEFBE57C61}"/>
              </a:ext>
            </a:extLst>
          </p:cNvPr>
          <p:cNvSpPr txBox="1"/>
          <p:nvPr/>
        </p:nvSpPr>
        <p:spPr>
          <a:xfrm>
            <a:off x="760062" y="1113919"/>
            <a:ext cx="7440001" cy="5053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Dominio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Domain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Situation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). Contexto específico de un campo del conocimiento.</a:t>
            </a:r>
          </a:p>
          <a:p>
            <a:pPr marL="1200150" marR="0" lvl="2" indent="-2857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lang="es-ES" sz="1600" dirty="0">
              <a:solidFill>
                <a:srgbClr val="595959"/>
              </a:solidFill>
              <a:latin typeface="Century Gothic" panose="020F03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lang="es-ES" sz="1600" b="1" dirty="0">
              <a:solidFill>
                <a:srgbClr val="595959"/>
              </a:solidFill>
              <a:latin typeface="Century Gothic" panose="020F03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Abstracción</a:t>
            </a:r>
          </a:p>
          <a:p>
            <a:pPr marL="800100" lvl="1" indent="-342900">
              <a:lnSpc>
                <a:spcPts val="22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/>
                </a:solidFill>
              </a:rPr>
              <a:t>¿ </a:t>
            </a:r>
            <a:r>
              <a:rPr lang="es-ES" sz="1600" b="1" dirty="0">
                <a:solidFill>
                  <a:srgbClr val="FF0000"/>
                </a:solidFill>
              </a:rPr>
              <a:t>Qué</a:t>
            </a:r>
            <a:r>
              <a:rPr lang="es-ES" sz="1600" dirty="0">
                <a:solidFill>
                  <a:schemeClr val="bg1"/>
                </a:solidFill>
              </a:rPr>
              <a:t> mostrar? Abstracción datos</a:t>
            </a:r>
          </a:p>
          <a:p>
            <a:pPr marL="800100" lvl="1" indent="-342900">
              <a:lnSpc>
                <a:spcPts val="22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/>
                </a:solidFill>
              </a:rPr>
              <a:t>¿</a:t>
            </a:r>
            <a:r>
              <a:rPr lang="es-ES" sz="1600" b="1" dirty="0">
                <a:solidFill>
                  <a:srgbClr val="EDA528"/>
                </a:solidFill>
              </a:rPr>
              <a:t>Por qué </a:t>
            </a:r>
            <a:r>
              <a:rPr lang="es-ES" sz="1600" dirty="0">
                <a:solidFill>
                  <a:schemeClr val="bg1"/>
                </a:solidFill>
              </a:rPr>
              <a:t>se está mostrando?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Idioma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 Técnica</a:t>
            </a:r>
          </a:p>
          <a:p>
            <a:pPr marL="800100" marR="0" lvl="1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¿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23867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Cómo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se muestra?</a:t>
            </a: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lang="es-ES" sz="1600" b="1" dirty="0">
              <a:solidFill>
                <a:srgbClr val="595959"/>
              </a:solidFill>
              <a:latin typeface="Century Gothic" panose="020F0302020204030204"/>
            </a:endParaRPr>
          </a:p>
          <a:p>
            <a:pPr marL="400050" marR="0" lvl="0" indent="-40005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Algoritmo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s-CL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233767-F101-A1A9-7977-D5DBFED75D6E}"/>
              </a:ext>
            </a:extLst>
          </p:cNvPr>
          <p:cNvSpPr txBox="1"/>
          <p:nvPr/>
        </p:nvSpPr>
        <p:spPr>
          <a:xfrm>
            <a:off x="2481984" y="563899"/>
            <a:ext cx="7920840" cy="35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Munzner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Framework: Estructura de Análisis: 4 niveles, 3 preguntas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B9766-73E8-1E84-CBE7-E71121A8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36" y="1845631"/>
            <a:ext cx="4124711" cy="40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0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9DC1C8-B53F-37E4-D061-09DEFBE57C61}"/>
              </a:ext>
            </a:extLst>
          </p:cNvPr>
          <p:cNvSpPr txBox="1"/>
          <p:nvPr/>
        </p:nvSpPr>
        <p:spPr>
          <a:xfrm>
            <a:off x="760062" y="1113919"/>
            <a:ext cx="7440001" cy="5335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indent="-400050" algn="l">
              <a:lnSpc>
                <a:spcPts val="2200"/>
              </a:lnSpc>
              <a:buFont typeface="+mj-lt"/>
              <a:buAutoNum type="romanUcPeriod"/>
            </a:pPr>
            <a:r>
              <a:rPr lang="es-ES" sz="1600" b="1" dirty="0">
                <a:solidFill>
                  <a:schemeClr val="bg1"/>
                </a:solidFill>
              </a:rPr>
              <a:t>Dominio</a:t>
            </a:r>
            <a:r>
              <a:rPr lang="es-ES" sz="1600" dirty="0">
                <a:solidFill>
                  <a:schemeClr val="bg1"/>
                </a:solidFill>
              </a:rPr>
              <a:t> (</a:t>
            </a:r>
            <a:r>
              <a:rPr lang="es-ES" sz="1600" dirty="0" err="1">
                <a:solidFill>
                  <a:schemeClr val="bg1"/>
                </a:solidFill>
              </a:rPr>
              <a:t>Domain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Situation</a:t>
            </a:r>
            <a:r>
              <a:rPr lang="es-ES" sz="1600" dirty="0">
                <a:solidFill>
                  <a:schemeClr val="bg1"/>
                </a:solidFill>
              </a:rPr>
              <a:t>). Contexto específico de un campo del conocimiento.</a:t>
            </a:r>
          </a:p>
          <a:p>
            <a:pPr marL="1200150" lvl="2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¿Quiénes son los usuarios?.</a:t>
            </a: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Usuarios podrían tener </a:t>
            </a:r>
            <a:r>
              <a:rPr lang="es-ES" sz="1600" dirty="0" err="1">
                <a:solidFill>
                  <a:schemeClr val="bg1"/>
                </a:solidFill>
              </a:rPr>
              <a:t>expertiz</a:t>
            </a:r>
            <a:r>
              <a:rPr lang="es-ES" sz="1600" dirty="0">
                <a:solidFill>
                  <a:schemeClr val="bg1"/>
                </a:solidFill>
              </a:rPr>
              <a:t> en el tema.</a:t>
            </a: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Existir convenciones específicas del dominio. Como ellos visualizan sus datos. </a:t>
            </a:r>
            <a:r>
              <a:rPr lang="es-ES" sz="1600" b="0" dirty="0">
                <a:solidFill>
                  <a:schemeClr val="bg1"/>
                </a:solidFill>
              </a:rPr>
              <a:t>Expectativas/necesidades.</a:t>
            </a:r>
          </a:p>
          <a:p>
            <a:pPr marL="342900" indent="-342900">
              <a:lnSpc>
                <a:spcPts val="2200"/>
              </a:lnSpc>
              <a:buAutoNum type="romanUcPeriod"/>
            </a:pPr>
            <a:r>
              <a:rPr lang="es-ES" sz="1600" b="1" dirty="0">
                <a:solidFill>
                  <a:schemeClr val="bg1"/>
                </a:solidFill>
              </a:rPr>
              <a:t>Abstracción</a:t>
            </a:r>
          </a:p>
          <a:p>
            <a:pPr lvl="1">
              <a:lnSpc>
                <a:spcPts val="2200"/>
              </a:lnSpc>
            </a:pPr>
            <a:r>
              <a:rPr lang="es-ES" sz="1600" b="0" dirty="0">
                <a:solidFill>
                  <a:schemeClr val="bg1"/>
                </a:solidFill>
              </a:rPr>
              <a:t>Traducir vocabulario especifico a un lengua</a:t>
            </a:r>
            <a:r>
              <a:rPr lang="es-ES" sz="1600" dirty="0">
                <a:solidFill>
                  <a:schemeClr val="bg1"/>
                </a:solidFill>
              </a:rPr>
              <a:t>je genérico: visualización. Permite ver puntos en común entre diferentes dominios/contextos.</a:t>
            </a:r>
            <a:endParaRPr lang="es-ES" sz="1600" b="0" dirty="0">
              <a:solidFill>
                <a:schemeClr val="bg1"/>
              </a:solidFill>
            </a:endParaRPr>
          </a:p>
          <a:p>
            <a:pPr marL="800100" lvl="1" indent="-342900">
              <a:lnSpc>
                <a:spcPts val="22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/>
                </a:solidFill>
              </a:rPr>
              <a:t>¿ </a:t>
            </a:r>
            <a:r>
              <a:rPr lang="es-ES" sz="1600" b="1" dirty="0">
                <a:solidFill>
                  <a:srgbClr val="FF0000"/>
                </a:solidFill>
              </a:rPr>
              <a:t>Qué</a:t>
            </a:r>
            <a:r>
              <a:rPr lang="es-ES" sz="1600" dirty="0">
                <a:solidFill>
                  <a:schemeClr val="bg1"/>
                </a:solidFill>
              </a:rPr>
              <a:t> mostrar? Abstracción datos</a:t>
            </a:r>
          </a:p>
          <a:p>
            <a:pPr marL="800100" lvl="1" indent="-342900">
              <a:lnSpc>
                <a:spcPts val="22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1"/>
                </a:solidFill>
              </a:rPr>
              <a:t>¿</a:t>
            </a:r>
            <a:r>
              <a:rPr lang="es-ES" sz="1600" b="1" dirty="0">
                <a:solidFill>
                  <a:srgbClr val="EDA528"/>
                </a:solidFill>
              </a:rPr>
              <a:t>Por qué </a:t>
            </a:r>
            <a:r>
              <a:rPr lang="es-ES" sz="1600" dirty="0">
                <a:solidFill>
                  <a:schemeClr val="bg1"/>
                </a:solidFill>
              </a:rPr>
              <a:t>se está mostrando? Abstracción de la tarea </a:t>
            </a:r>
          </a:p>
          <a:p>
            <a:pPr marL="342900" indent="-342900">
              <a:lnSpc>
                <a:spcPts val="2200"/>
              </a:lnSpc>
              <a:buFont typeface="+mj-lt"/>
              <a:buAutoNum type="romanUcPeriod"/>
            </a:pPr>
            <a:r>
              <a:rPr lang="es-ES" sz="1600" b="1" dirty="0">
                <a:solidFill>
                  <a:schemeClr val="bg1"/>
                </a:solidFill>
              </a:rPr>
              <a:t>Idioma</a:t>
            </a:r>
            <a:r>
              <a:rPr lang="es-ES" sz="1600" b="0" dirty="0">
                <a:solidFill>
                  <a:schemeClr val="bg1"/>
                </a:solidFill>
              </a:rPr>
              <a:t>. Técnica</a:t>
            </a:r>
          </a:p>
          <a:p>
            <a:pPr marL="800100" lvl="1" indent="-342900">
              <a:lnSpc>
                <a:spcPts val="2200"/>
              </a:lnSpc>
              <a:buFont typeface="+mj-lt"/>
              <a:buAutoNum type="arabicPeriod" startAt="3"/>
            </a:pPr>
            <a:r>
              <a:rPr lang="es-ES" sz="1600" dirty="0">
                <a:solidFill>
                  <a:schemeClr val="bg1"/>
                </a:solidFill>
              </a:rPr>
              <a:t>¿ </a:t>
            </a:r>
            <a:r>
              <a:rPr lang="es-ES" sz="1600" b="1" dirty="0">
                <a:solidFill>
                  <a:srgbClr val="238676"/>
                </a:solidFill>
              </a:rPr>
              <a:t>Cómo</a:t>
            </a:r>
            <a:r>
              <a:rPr lang="es-ES" sz="1600" dirty="0">
                <a:solidFill>
                  <a:schemeClr val="bg1"/>
                </a:solidFill>
              </a:rPr>
              <a:t> se muestra?</a:t>
            </a: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b="0" dirty="0">
                <a:solidFill>
                  <a:schemeClr val="bg1"/>
                </a:solidFill>
              </a:rPr>
              <a:t>Codificación visual.</a:t>
            </a:r>
          </a:p>
          <a:p>
            <a:pPr marL="1257300" lvl="2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b="0" dirty="0">
                <a:solidFill>
                  <a:schemeClr val="bg1"/>
                </a:solidFill>
              </a:rPr>
              <a:t>Interacción: como manipular.</a:t>
            </a:r>
          </a:p>
          <a:p>
            <a:pPr marL="400050" indent="-400050">
              <a:lnSpc>
                <a:spcPts val="2200"/>
              </a:lnSpc>
              <a:buFont typeface="+mj-lt"/>
              <a:buAutoNum type="romanUcPeriod"/>
            </a:pPr>
            <a:r>
              <a:rPr lang="es-ES" sz="1600" b="1" dirty="0">
                <a:solidFill>
                  <a:schemeClr val="bg1"/>
                </a:solidFill>
              </a:rPr>
              <a:t>Algoritmo</a:t>
            </a:r>
            <a:endParaRPr lang="es-ES" sz="1600" b="0" dirty="0">
              <a:solidFill>
                <a:schemeClr val="bg1"/>
              </a:solidFill>
            </a:endParaRPr>
          </a:p>
          <a:p>
            <a:pPr marL="857250" lvl="1" indent="-4000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Computación eficiente</a:t>
            </a:r>
            <a:endParaRPr lang="es-ES" sz="1600" b="0" dirty="0">
              <a:solidFill>
                <a:schemeClr val="bg1"/>
              </a:solidFill>
            </a:endParaRPr>
          </a:p>
          <a:p>
            <a:pPr marL="800100" lvl="1" indent="-342900">
              <a:lnSpc>
                <a:spcPts val="2200"/>
              </a:lnSpc>
              <a:buFont typeface="+mj-lt"/>
              <a:buAutoNum type="arabicPeriod" startAt="3"/>
            </a:pPr>
            <a:endParaRPr lang="es-ES" sz="1600" b="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200"/>
              </a:lnSpc>
              <a:buAutoNum type="romanUcPeriod"/>
            </a:pPr>
            <a:endParaRPr lang="es-CL" sz="1600" b="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233767-F101-A1A9-7977-D5DBFED75D6E}"/>
              </a:ext>
            </a:extLst>
          </p:cNvPr>
          <p:cNvSpPr txBox="1"/>
          <p:nvPr/>
        </p:nvSpPr>
        <p:spPr>
          <a:xfrm>
            <a:off x="2481984" y="563899"/>
            <a:ext cx="7920840" cy="35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b="1" dirty="0" err="1">
                <a:solidFill>
                  <a:schemeClr val="bg1"/>
                </a:solidFill>
              </a:rPr>
              <a:t>Munzner</a:t>
            </a:r>
            <a:r>
              <a:rPr lang="es-ES" b="1" dirty="0">
                <a:solidFill>
                  <a:schemeClr val="bg1"/>
                </a:solidFill>
              </a:rPr>
              <a:t> Framework: Estructura de Análisis: 4 niveles, 3 preguntas</a:t>
            </a:r>
            <a:endParaRPr lang="es-ES" sz="18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B9766-73E8-1E84-CBE7-E71121A8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857" y="2274059"/>
            <a:ext cx="3011342" cy="29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9F12CAB-0884-D07C-47AA-B8182633D6BB}"/>
              </a:ext>
            </a:extLst>
          </p:cNvPr>
          <p:cNvSpPr txBox="1"/>
          <p:nvPr/>
        </p:nvSpPr>
        <p:spPr>
          <a:xfrm>
            <a:off x="760062" y="1113919"/>
            <a:ext cx="7440001" cy="47711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marR="0" lvl="0" indent="-40005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Dominio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Domain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Situation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). </a:t>
            </a:r>
          </a:p>
          <a:p>
            <a:pPr lvl="2">
              <a:lnSpc>
                <a:spcPts val="2200"/>
              </a:lnSpc>
            </a:pPr>
            <a:r>
              <a:rPr lang="es-ES" sz="1600" kern="0" dirty="0">
                <a:solidFill>
                  <a:srgbClr val="595959"/>
                </a:solidFill>
              </a:rPr>
              <a:t>No entender las necesidades.</a:t>
            </a: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Abstracción</a:t>
            </a: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Mostrar algo incorrecto</a:t>
            </a: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600" kern="0" dirty="0">
              <a:solidFill>
                <a:srgbClr val="595959"/>
              </a:solidFill>
            </a:endParaRP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Idioma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. Técnica</a:t>
            </a:r>
          </a:p>
          <a:p>
            <a:pPr lvl="1">
              <a:lnSpc>
                <a:spcPts val="2200"/>
              </a:lnSpc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La forma de mostrar no funciona.</a:t>
            </a:r>
          </a:p>
          <a:p>
            <a:pPr lvl="1">
              <a:lnSpc>
                <a:spcPts val="2200"/>
              </a:lnSpc>
            </a:pPr>
            <a:endParaRPr lang="es-ES" sz="1600" kern="0" dirty="0">
              <a:solidFill>
                <a:srgbClr val="595959"/>
              </a:solidFill>
            </a:endParaRPr>
          </a:p>
          <a:p>
            <a:pPr lvl="1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400050" marR="0" lvl="0" indent="-40005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Algoritmo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R="0" lvl="1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El código el lento.</a:t>
            </a:r>
            <a:endParaRPr kumimoji="0" lang="es-CL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405B3E-8F9E-AB4B-1C33-36FFA9FC579F}"/>
              </a:ext>
            </a:extLst>
          </p:cNvPr>
          <p:cNvSpPr txBox="1"/>
          <p:nvPr/>
        </p:nvSpPr>
        <p:spPr>
          <a:xfrm>
            <a:off x="2481984" y="563899"/>
            <a:ext cx="7920840" cy="35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Munzner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Framework: Diferentes formas de equivocarse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1759A6A-8257-0E41-27B2-F2D65044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69" y="1972265"/>
            <a:ext cx="5304723" cy="33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9F12CAB-0884-D07C-47AA-B8182633D6BB}"/>
              </a:ext>
            </a:extLst>
          </p:cNvPr>
          <p:cNvSpPr txBox="1"/>
          <p:nvPr/>
        </p:nvSpPr>
        <p:spPr>
          <a:xfrm>
            <a:off x="760062" y="1113919"/>
            <a:ext cx="7440001" cy="47711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0050" marR="0" lvl="0" indent="-40005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Dominio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(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Domain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Situation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). </a:t>
            </a:r>
          </a:p>
          <a:p>
            <a:pPr lvl="2">
              <a:lnSpc>
                <a:spcPts val="2200"/>
              </a:lnSpc>
            </a:pPr>
            <a:r>
              <a:rPr lang="es-ES" sz="1600" kern="0" dirty="0">
                <a:solidFill>
                  <a:srgbClr val="595959"/>
                </a:solidFill>
              </a:rPr>
              <a:t>Observar usuarios objetivo utilizando las herramientas existentes.</a:t>
            </a:r>
          </a:p>
          <a:p>
            <a:pPr lvl="2">
              <a:lnSpc>
                <a:spcPts val="2200"/>
              </a:lnSpc>
            </a:pPr>
            <a:r>
              <a:rPr lang="es-ES" sz="1600" kern="0" dirty="0">
                <a:solidFill>
                  <a:srgbClr val="595959"/>
                </a:solidFill>
              </a:rPr>
              <a:t>Adopción de medidas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lang="es-ES" sz="1600" kern="0" dirty="0">
              <a:solidFill>
                <a:srgbClr val="595959"/>
              </a:solidFill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lvl="2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Abstracción</a:t>
            </a: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Observar usuarios objetivo luego de mostrar la información.</a:t>
            </a: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600" kern="0" dirty="0">
              <a:solidFill>
                <a:srgbClr val="595959"/>
              </a:solidFill>
            </a:endParaRP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Idioma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. Técnica</a:t>
            </a:r>
          </a:p>
          <a:p>
            <a:pPr lvl="1">
              <a:lnSpc>
                <a:spcPts val="2200"/>
              </a:lnSpc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Justificar el diseño/técnica respecto a alternativas.</a:t>
            </a:r>
          </a:p>
          <a:p>
            <a:pPr lvl="1">
              <a:lnSpc>
                <a:spcPts val="2200"/>
              </a:lnSpc>
            </a:pPr>
            <a:r>
              <a:rPr lang="es-ES" sz="1600" kern="0" dirty="0">
                <a:solidFill>
                  <a:srgbClr val="595959"/>
                </a:solidFill>
              </a:rPr>
              <a:t>	</a:t>
            </a:r>
            <a:r>
              <a:rPr lang="es-ES" sz="1600" kern="0" dirty="0" err="1">
                <a:solidFill>
                  <a:srgbClr val="595959"/>
                </a:solidFill>
              </a:rPr>
              <a:t>Ej</a:t>
            </a:r>
            <a:r>
              <a:rPr lang="es-ES" sz="1600" kern="0" dirty="0">
                <a:solidFill>
                  <a:srgbClr val="595959"/>
                </a:solidFill>
              </a:rPr>
              <a:t>: barras vs líneas</a:t>
            </a:r>
          </a:p>
          <a:p>
            <a:pPr lvl="1">
              <a:lnSpc>
                <a:spcPts val="2200"/>
              </a:lnSpc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L="400050" marR="0" lvl="0" indent="-40005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Algoritmo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marR="0" lvl="1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	</a:t>
            </a: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Benchmark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: Medir tiempos versus otros sistemas. Complejidad.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405B3E-8F9E-AB4B-1C33-36FFA9FC579F}"/>
              </a:ext>
            </a:extLst>
          </p:cNvPr>
          <p:cNvSpPr txBox="1"/>
          <p:nvPr/>
        </p:nvSpPr>
        <p:spPr>
          <a:xfrm>
            <a:off x="2481984" y="563899"/>
            <a:ext cx="7920840" cy="354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Munzner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rPr>
              <a:t> Framework: Metodología de soluciones en cada nivel</a:t>
            </a:r>
          </a:p>
        </p:txBody>
      </p:sp>
    </p:spTree>
    <p:extLst>
      <p:ext uri="{BB962C8B-B14F-4D97-AF65-F5344CB8AC3E}">
        <p14:creationId xmlns:p14="http://schemas.microsoft.com/office/powerpoint/2010/main" val="28523414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1801</Words>
  <Application>Microsoft Office PowerPoint</Application>
  <PresentationFormat>Panorámica</PresentationFormat>
  <Paragraphs>257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Arial</vt:lpstr>
      <vt:lpstr>Calibri</vt:lpstr>
      <vt:lpstr>Century Gothic</vt:lpstr>
      <vt:lpstr>Fira Mono</vt:lpstr>
      <vt:lpstr>Tema de Office</vt:lpstr>
      <vt:lpstr>Presentación de PowerPoint</vt:lpstr>
      <vt:lpstr>Presentación de PowerPoint</vt:lpstr>
      <vt:lpstr>Programa </vt:lpstr>
      <vt:lpstr>Munzner Framework: Estructura de Análisis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¿Qué/Por qué/Cómo?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Joshua Benjamin Kunst Fuentes</cp:lastModifiedBy>
  <cp:revision>18</cp:revision>
  <dcterms:created xsi:type="dcterms:W3CDTF">2022-01-17T15:11:25Z</dcterms:created>
  <dcterms:modified xsi:type="dcterms:W3CDTF">2023-07-11T20:06:57Z</dcterms:modified>
</cp:coreProperties>
</file>